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6" r:id="rId12"/>
  </p:sldIdLst>
  <p:sldSz cx="9144000" cy="5143500" type="screen16x9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E58"/>
    <a:srgbClr val="F39D63"/>
    <a:srgbClr val="F27799"/>
    <a:srgbClr val="F5AD3F"/>
    <a:srgbClr val="00BCC2"/>
    <a:srgbClr val="4974A5"/>
    <a:srgbClr val="286A85"/>
    <a:srgbClr val="005691"/>
    <a:srgbClr val="7A94CA"/>
    <a:srgbClr val="012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6912360" cy="2196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978920" y="1227600"/>
            <a:ext cx="6912360" cy="2196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9789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5213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6040" y="98676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53160" y="98676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978920" y="122760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6040" y="122760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53160" y="122760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978920" y="761040"/>
            <a:ext cx="69123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6912360" cy="46044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619280" y="0"/>
            <a:ext cx="7524000" cy="409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9789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978920" y="761040"/>
            <a:ext cx="69123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5213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978920" y="1227600"/>
            <a:ext cx="6912360" cy="2196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6912360" cy="2196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978920" y="1227600"/>
            <a:ext cx="6912360" cy="2196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9789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5213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6040" y="98676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53160" y="98676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978920" y="122760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6040" y="122760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53160" y="1227600"/>
            <a:ext cx="2225520" cy="21960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6912360" cy="46044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619280" y="0"/>
            <a:ext cx="7524000" cy="409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9789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460440"/>
          </a:xfrm>
          <a:prstGeom prst="rect">
            <a:avLst/>
          </a:prstGeom>
        </p:spPr>
        <p:txBody>
          <a:bodyPr lIns="0" tIns="0" rIns="0" bIns="0">
            <a:normAutofit fontScale="10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521320" y="122760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19280" y="0"/>
            <a:ext cx="7524000" cy="88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ko-KR" sz="18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9789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521320" y="986760"/>
            <a:ext cx="3373200" cy="219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978920" y="1227600"/>
            <a:ext cx="6912360" cy="2196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ko-KR" sz="32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448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ko-KR" sz="18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12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marL="431800" indent="-323850">
              <a:spcBef>
                <a:spcPts val="141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ko-KR" sz="32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0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ko-KR" sz="24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Второй уровень структуры</a:t>
            </a:r>
          </a:p>
          <a:p>
            <a:pPr marL="1296035" lvl="2" indent="-288290">
              <a:spcBef>
                <a:spcPts val="84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Третий уровень структуры</a:t>
            </a:r>
          </a:p>
          <a:p>
            <a:pPr marL="1727835" lvl="3" indent="-215900">
              <a:spcBef>
                <a:spcPts val="560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ko-KR" sz="20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Четвёртый уровень структуры</a:t>
            </a:r>
          </a:p>
          <a:p>
            <a:pPr marL="2160270" lvl="4" indent="-215900">
              <a:spcBef>
                <a:spcPts val="28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Пятый уровень структуры</a:t>
            </a:r>
          </a:p>
          <a:p>
            <a:pPr marL="2592070" lvl="5" indent="-215900">
              <a:spcBef>
                <a:spcPts val="28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Шестой уровень структуры</a:t>
            </a:r>
          </a:p>
          <a:p>
            <a:pPr marL="3023870" lvl="6" indent="-215900">
              <a:spcBef>
                <a:spcPts val="28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latin typeface="Malgun Gothic" panose="020B0503020000020004" charset="-127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8841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ko-KR" sz="3600" b="1" strike="noStrike" spc="-1">
                <a:solidFill>
                  <a:srgbClr val="404040"/>
                </a:solidFill>
                <a:latin typeface="Arial" panose="020B0604020202020204"/>
              </a:rPr>
              <a:t> Free PPT _ Click to add title</a:t>
            </a:r>
            <a:endParaRPr lang="ko-KR" sz="36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94920" y="1131120"/>
            <a:ext cx="8496720" cy="4604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ko-KR" sz="2000" b="0" strike="noStrike" spc="-1">
                <a:solidFill>
                  <a:srgbClr val="404040"/>
                </a:solidFill>
                <a:latin typeface="Arial" panose="020B0604020202020204"/>
              </a:rPr>
              <a:t>Click to edit Master text styles</a:t>
            </a:r>
            <a:endParaRPr lang="ko-KR" sz="20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05360" y="1807920"/>
            <a:ext cx="8496720" cy="2995200"/>
          </a:xfrm>
          <a:prstGeom prst="rect">
            <a:avLst/>
          </a:prstGeom>
        </p:spPr>
        <p:txBody>
          <a:bodyPr lIns="396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lang="ko-KR" sz="1400" b="0" strike="noStrike" spc="-1">
                <a:solidFill>
                  <a:srgbClr val="404040"/>
                </a:solidFill>
                <a:latin typeface="Arial" panose="020B0604020202020204"/>
              </a:rPr>
              <a:t>Click to edit Master text styles</a:t>
            </a:r>
            <a:endParaRPr lang="ko-KR" sz="1400" b="0" strike="noStrike" spc="-1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563370"/>
            <a:ext cx="4572000" cy="3429000"/>
          </a:xfrm>
          <a:prstGeom prst="rect">
            <a:avLst/>
          </a:prstGeom>
        </p:spPr>
      </p:pic>
      <p:sp>
        <p:nvSpPr>
          <p:cNvPr id="116" name="CustomShape 1"/>
          <p:cNvSpPr/>
          <p:nvPr/>
        </p:nvSpPr>
        <p:spPr>
          <a:xfrm>
            <a:off x="4716060" y="2715625"/>
            <a:ext cx="4319280" cy="138112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400" b="1" strike="noStrike" spc="-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Виконав:</a:t>
            </a:r>
            <a:endParaRPr lang="uk-UA" sz="1400" b="1" strike="noStrike" spc="-1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>
              <a:lnSpc>
                <a:spcPct val="100000"/>
              </a:lnSpc>
            </a:pPr>
            <a:r>
              <a:rPr lang="uk-UA" sz="1400" b="0" strike="noStrike" spc="-1">
                <a:solidFill>
                  <a:schemeClr val="tx1"/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Студент групи ФПА-19-1</a:t>
            </a:r>
            <a:endParaRPr lang="uk-UA" sz="1400" b="0" strike="noStrike" spc="-1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>
              <a:lnSpc>
                <a:spcPct val="100000"/>
              </a:lnSpc>
            </a:pPr>
            <a:r>
              <a:rPr lang="uk-UA" sz="1400" b="0" strike="noStrike" spc="-1">
                <a:solidFill>
                  <a:schemeClr val="tx1"/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Міцюк Дмитро</a:t>
            </a:r>
            <a:endParaRPr lang="uk-UA" sz="1400" b="0" strike="noStrike" spc="-1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>
              <a:lnSpc>
                <a:spcPct val="100000"/>
              </a:lnSpc>
            </a:pPr>
            <a:r>
              <a:rPr lang="uk-UA" sz="1400" b="1" strike="noStrike" spc="-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Керівник практики:</a:t>
            </a:r>
            <a:endParaRPr lang="uk-UA" sz="1400" b="1" strike="noStrike" spc="-1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>
              <a:lnSpc>
                <a:spcPct val="100000"/>
              </a:lnSpc>
            </a:pPr>
            <a:r>
              <a:rPr lang="uk-UA" sz="1400" b="0" strike="noStrike" spc="-1">
                <a:solidFill>
                  <a:schemeClr val="tx1"/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проф., канд.філологічних наук</a:t>
            </a:r>
            <a:endParaRPr lang="uk-UA" sz="1400" b="0" strike="noStrike" spc="-1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>
              <a:lnSpc>
                <a:spcPct val="100000"/>
              </a:lnSpc>
            </a:pPr>
            <a:r>
              <a:rPr lang="uk-UA" sz="1400" b="0" strike="noStrike" spc="-1">
                <a:solidFill>
                  <a:schemeClr val="tx1"/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 Ємець О.В.</a:t>
            </a:r>
            <a:endParaRPr lang="uk-UA" sz="1400" b="0" strike="noStrike" spc="-1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07280" y="4885920"/>
            <a:ext cx="914364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800" b="0" strike="noStrike" spc="-1">
                <a:solidFill>
                  <a:srgbClr val="404040"/>
                </a:solidFill>
                <a:latin typeface="Arial" panose="020B0604020202020204"/>
              </a:rPr>
              <a:t>,</a:t>
            </a:r>
            <a:endParaRPr lang="uk-UA" sz="800" b="0" strike="noStrike" spc="-1">
              <a:latin typeface="Arial" panose="020B0604020202020204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486410" y="555625"/>
            <a:ext cx="8171815" cy="161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uk-UA" sz="4000" b="1" strike="noStrike" spc="-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ea typeface="Malgun Gothic" panose="020B0503020000020004" charset="-127"/>
                <a:cs typeface="AGFatumC" panose="00000500000000000000" charset="0"/>
              </a:rPr>
              <a:t>Виробничо-перекладацька практика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Thank you for your time : r/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2265" t="1428" r="36006" b="74214"/>
          <a:stretch>
            <a:fillRect/>
          </a:stretch>
        </p:blipFill>
        <p:spPr>
          <a:xfrm rot="5400000">
            <a:off x="-779145" y="781050"/>
            <a:ext cx="2552065" cy="993140"/>
          </a:xfrm>
          <a:prstGeom prst="rect">
            <a:avLst/>
          </a:prstGeom>
        </p:spPr>
      </p:pic>
      <p:sp>
        <p:nvSpPr>
          <p:cNvPr id="119" name="TextShape 1"/>
          <p:cNvSpPr txBox="1"/>
          <p:nvPr/>
        </p:nvSpPr>
        <p:spPr>
          <a:xfrm>
            <a:off x="0" y="123190"/>
            <a:ext cx="914364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3600" b="1" strike="noStrike" spc="-1">
                <a:solidFill>
                  <a:srgbClr val="404040"/>
                </a:solidFill>
                <a:latin typeface="Arial Black" panose="020B0A04020102020204"/>
              </a:rPr>
              <a:t> </a:t>
            </a:r>
            <a:r>
              <a:rPr lang="ko-KR" sz="2800" b="1" strike="noStrike" spc="-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Місце проходження практики</a:t>
            </a:r>
          </a:p>
        </p:txBody>
      </p:sp>
      <p:sp>
        <p:nvSpPr>
          <p:cNvPr id="120" name="TextShape 2"/>
          <p:cNvSpPr txBox="1"/>
          <p:nvPr/>
        </p:nvSpPr>
        <p:spPr>
          <a:xfrm>
            <a:off x="13335" y="843280"/>
            <a:ext cx="9128760" cy="4603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ko-KR" sz="2000" b="0" strike="noStrike" spc="-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Хмельницька торгово-промислова палата</a:t>
            </a:r>
          </a:p>
        </p:txBody>
      </p:sp>
      <p:pic>
        <p:nvPicPr>
          <p:cNvPr id="1026" name="Picture 2" descr="ХМЕЛЬНИЦЬКА ТОРГОВО-ПРОМИСЛОВА ПАЛАТА м. Хмельницький та Хмельницька обла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43" y="1691447"/>
            <a:ext cx="2476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" y="1522730"/>
            <a:ext cx="2442210" cy="325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9127" t="1428" r="39007" b="69948"/>
          <a:stretch>
            <a:fillRect/>
          </a:stretch>
        </p:blipFill>
        <p:spPr>
          <a:xfrm rot="8820000" flipV="1">
            <a:off x="7850505" y="4370705"/>
            <a:ext cx="1337310" cy="1086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25" y="1519555"/>
            <a:ext cx="2444750" cy="325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8360" t="8159" r="72115" b="46812"/>
          <a:stretch>
            <a:fillRect/>
          </a:stretch>
        </p:blipFill>
        <p:spPr>
          <a:xfrm>
            <a:off x="7607935" y="2788285"/>
            <a:ext cx="1536065" cy="2363470"/>
          </a:xfrm>
          <a:prstGeom prst="rect">
            <a:avLst/>
          </a:prstGeom>
        </p:spPr>
      </p:pic>
      <p:sp>
        <p:nvSpPr>
          <p:cNvPr id="127" name="CustomShape 7"/>
          <p:cNvSpPr/>
          <p:nvPr/>
        </p:nvSpPr>
        <p:spPr>
          <a:xfrm>
            <a:off x="4983980" y="1000455"/>
            <a:ext cx="3710940" cy="2558415"/>
          </a:xfrm>
          <a:prstGeom prst="roundRect">
            <a:avLst>
              <a:gd name="adj" fmla="val 16667"/>
            </a:avLst>
          </a:prstGeom>
          <a:solidFill>
            <a:srgbClr val="E34E5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 panose="020B0604020202020204"/>
            </a:endParaRPr>
          </a:p>
        </p:txBody>
      </p:sp>
      <p:sp>
        <p:nvSpPr>
          <p:cNvPr id="121" name="TextShape 1"/>
          <p:cNvSpPr txBox="1"/>
          <p:nvPr/>
        </p:nvSpPr>
        <p:spPr>
          <a:xfrm>
            <a:off x="877235" y="7080"/>
            <a:ext cx="752400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28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Матеріли для перекладу:</a:t>
            </a:r>
          </a:p>
        </p:txBody>
      </p:sp>
      <p:sp>
        <p:nvSpPr>
          <p:cNvPr id="122" name="CustomShape 2"/>
          <p:cNvSpPr/>
          <p:nvPr/>
        </p:nvSpPr>
        <p:spPr>
          <a:xfrm>
            <a:off x="600075" y="987425"/>
            <a:ext cx="3434715" cy="2559685"/>
          </a:xfrm>
          <a:prstGeom prst="roundRect">
            <a:avLst>
              <a:gd name="adj" fmla="val 16667"/>
            </a:avLst>
          </a:prstGeom>
          <a:solidFill>
            <a:srgbClr val="E34E5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 panose="020B0604020202020204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828040" y="1203325"/>
            <a:ext cx="2978785" cy="1412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b="1" strike="noStrike" spc="-1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З Української на Англійську</a:t>
            </a:r>
          </a:p>
          <a:p>
            <a:pPr algn="ctr">
              <a:lnSpc>
                <a:spcPct val="100000"/>
              </a:lnSpc>
            </a:pPr>
            <a:endParaRPr lang="uk-UA" b="1" strike="noStrike" spc="-1">
              <a:solidFill>
                <a:schemeClr val="bg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chemeClr val="bg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Інструкція до генератора “GENE”</a:t>
            </a:r>
          </a:p>
        </p:txBody>
      </p:sp>
      <p:sp>
        <p:nvSpPr>
          <p:cNvPr id="124" name="CustomShape 4"/>
          <p:cNvSpPr/>
          <p:nvPr/>
        </p:nvSpPr>
        <p:spPr>
          <a:xfrm>
            <a:off x="5219450" y="1131265"/>
            <a:ext cx="3240000" cy="242760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800" b="1" strike="noStrike" spc="-1" dirty="0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З Англійської на Українську</a:t>
            </a:r>
            <a:endParaRPr lang="uk-UA" sz="1800" b="0" strike="noStrike" spc="-1" dirty="0">
              <a:solidFill>
                <a:schemeClr val="bg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solidFill>
                <a:schemeClr val="bg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 err="1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Public</a:t>
            </a:r>
            <a:r>
              <a:rPr lang="uk-UA" sz="1400" b="0" strike="noStrike" spc="-1" dirty="0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b="0" strike="noStrike" spc="-1" dirty="0" err="1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Offer</a:t>
            </a:r>
            <a:r>
              <a:rPr lang="uk-UA" sz="1400" b="0" strike="noStrike" spc="-1" dirty="0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b="0" strike="noStrike" spc="-1" dirty="0" err="1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Agreement</a:t>
            </a:r>
            <a:r>
              <a:rPr lang="uk-UA" sz="1400" b="0" strike="noStrike" spc="-1" dirty="0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;</a:t>
            </a:r>
          </a:p>
          <a:p>
            <a:pPr>
              <a:lnSpc>
                <a:spcPct val="100000"/>
              </a:lnSpc>
            </a:pPr>
            <a:endParaRPr lang="uk-UA" sz="1400" b="0" strike="noStrike" spc="-1" dirty="0">
              <a:solidFill>
                <a:schemeClr val="bg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</a:pPr>
            <a:r>
              <a:rPr lang="uk-UA" sz="1400" b="0" strike="noStrike" spc="-1" dirty="0">
                <a:solidFill>
                  <a:schemeClr val="bg1"/>
                </a:solidFill>
                <a:latin typeface="AGFatumC" panose="00000500000000000000" charset="0"/>
                <a:cs typeface="AGFatumC" panose="00000500000000000000" charset="0"/>
              </a:rPr>
              <a:t>TECHNICAL AND PROCEDURAL ASPECTS RELATING TO THE REGISTRATION OF CERTIFICATION AND COLLECTIVE MARKS</a:t>
            </a:r>
          </a:p>
          <a:p>
            <a:pPr>
              <a:lnSpc>
                <a:spcPct val="100000"/>
              </a:lnSpc>
            </a:pPr>
            <a:endParaRPr lang="uk-UA" sz="1400" b="0" strike="noStrike" spc="-1" dirty="0">
              <a:solidFill>
                <a:schemeClr val="bg1"/>
              </a:solidFill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2267480" y="4299310"/>
            <a:ext cx="5867280" cy="51943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750" indent="-285750" algn="l">
              <a:lnSpc>
                <a:spcPct val="100000"/>
              </a:lnSpc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uk-UA" sz="1400" strike="noStrike" spc="-1">
                <a:solidFill>
                  <a:srgbClr val="000000"/>
                </a:solidFill>
                <a:latin typeface="AGFatumC" panose="00000500000000000000" charset="0"/>
                <a:cs typeface="AGFatumC" panose="00000500000000000000" charset="0"/>
              </a:rPr>
              <a:t>Загальна кількість перекладених сторінок - 41</a:t>
            </a:r>
          </a:p>
          <a:p>
            <a:pPr marL="285750" indent="-285750" algn="l">
              <a:lnSpc>
                <a:spcPct val="100000"/>
              </a:lnSpc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uk-UA" sz="1400" strike="noStrike" spc="-1">
                <a:solidFill>
                  <a:srgbClr val="000000"/>
                </a:solidFill>
                <a:latin typeface="AGFatumC" panose="00000500000000000000" charset="0"/>
                <a:cs typeface="AGFatumC" panose="00000500000000000000" charset="0"/>
              </a:rPr>
              <a:t>Складено словник загальним обсягом 210 слів</a:t>
            </a:r>
            <a:endParaRPr lang="uk-UA" sz="1400" strike="noStrike" spc="-1"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126" name="Line 6"/>
          <p:cNvSpPr/>
          <p:nvPr/>
        </p:nvSpPr>
        <p:spPr>
          <a:xfrm>
            <a:off x="2699385" y="3667125"/>
            <a:ext cx="530860" cy="414020"/>
          </a:xfrm>
          <a:prstGeom prst="line">
            <a:avLst/>
          </a:prstGeom>
          <a:ln w="57240">
            <a:solidFill>
              <a:schemeClr val="tx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6"/>
          <p:cNvSpPr/>
          <p:nvPr/>
        </p:nvSpPr>
        <p:spPr>
          <a:xfrm flipH="1">
            <a:off x="5795645" y="3651885"/>
            <a:ext cx="558165" cy="421640"/>
          </a:xfrm>
          <a:prstGeom prst="line">
            <a:avLst/>
          </a:prstGeom>
          <a:ln w="57240">
            <a:solidFill>
              <a:schemeClr val="tx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55" y="154305"/>
            <a:ext cx="7524000" cy="884160"/>
          </a:xfrm>
        </p:spPr>
        <p:txBody>
          <a:bodyPr/>
          <a:lstStyle/>
          <a:p>
            <a:pPr algn="ctr"/>
            <a:r>
              <a:rPr lang="uk-UA" altLang="ko-KR" sz="2800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Особливості різних стилів текстів  </a:t>
            </a:r>
            <a:r>
              <a:rPr lang="ko-KR" sz="2800" b="1" strike="noStrike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/>
            </a:r>
            <a:br>
              <a:rPr lang="ko-KR" sz="2800" b="1" strike="noStrike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8445" y="530860"/>
            <a:ext cx="8589645" cy="1810385"/>
          </a:xfrm>
          <a:noFill/>
        </p:spPr>
        <p:txBody>
          <a:bodyPr/>
          <a:lstStyle/>
          <a:p>
            <a:pPr algn="ctr"/>
            <a:endParaRPr lang="uk-UA" altLang="ko-KR" b="1" spc="-1" dirty="0" smtClean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/>
            <a:r>
              <a:rPr lang="uk-UA" altLang="ko-KR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Інструкція до генератора-технічний стиль</a:t>
            </a:r>
          </a:p>
          <a:p>
            <a:pPr algn="ctr"/>
            <a:endParaRPr lang="uk-UA" altLang="ko-KR" sz="900" b="1" spc="-1" dirty="0" smtClean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just"/>
            <a:r>
              <a:rPr lang="uk-UA" altLang="ko-KR" sz="1400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Вживання великої кількості спеціальних термінів та </a:t>
            </a:r>
            <a:r>
              <a:rPr lang="ru-RU" altLang="ko-KR" sz="1400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те</a:t>
            </a:r>
            <a:r>
              <a:rPr lang="uk-UA" altLang="ko-KR" sz="1400" b="1" spc="-1" dirty="0" err="1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хнічної</a:t>
            </a:r>
            <a:r>
              <a:rPr lang="uk-UA" altLang="ko-KR" sz="1400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 лексики </a:t>
            </a:r>
          </a:p>
          <a:p>
            <a:pPr marL="285750" indent="-285750" algn="just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Потужність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в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режимі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очікування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(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резервна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потужність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) </a:t>
            </a:r>
          </a:p>
          <a:p>
            <a:pPr marL="285750" indent="-285750" algn="just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Основна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потужність</a:t>
            </a:r>
            <a:endParaRPr lang="ru-RU" altLang="ko-KR" sz="1400" i="1" strike="noStrike" spc="-1" dirty="0" smtClean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just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Уникайте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контакту з </a:t>
            </a:r>
            <a:r>
              <a:rPr lang="ru-RU" altLang="ko-KR" sz="1400" b="1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вихлопною</a:t>
            </a:r>
            <a:r>
              <a:rPr lang="ru-RU" altLang="ko-KR" sz="1400" b="1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системою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altLang="ko-KR" sz="1400" b="1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трубами </a:t>
            </a:r>
            <a:r>
              <a:rPr lang="ru-RU" altLang="ko-KR" sz="1400" b="1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стисненого</a:t>
            </a:r>
            <a:r>
              <a:rPr lang="ru-RU" altLang="ko-KR" sz="1400" b="1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повітря</a:t>
            </a:r>
            <a:r>
              <a:rPr lang="ru-RU" altLang="ko-KR" sz="1400" b="1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турбокомпресора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гарячим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маслом, водою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працюючого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та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щойно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зупиненого</a:t>
            </a:r>
            <a:r>
              <a:rPr lang="ru-RU" altLang="ko-KR" sz="1400" i="1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trike="noStrike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двигуна</a:t>
            </a:r>
            <a:endParaRPr lang="ru-RU" altLang="ko-KR" sz="1400" i="1" strike="noStrike" spc="-1" dirty="0" smtClean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ko-KR" sz="1400" i="1" strike="noStrike" spc="-1" dirty="0" smtClean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80" y="233449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altLang="ko-KR" b="1" spc="-1" dirty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1605" y="2334260"/>
            <a:ext cx="86448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Public Offer </a:t>
            </a:r>
            <a:r>
              <a:rPr lang="en-US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Agreement;</a:t>
            </a:r>
            <a:r>
              <a:rPr lang="uk-UA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TECHNICAL </a:t>
            </a:r>
            <a:r>
              <a:rPr lang="en-US" sz="1400" b="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AND PROCEDURAL ASPECTS RELATING TO THE REGISTRATION OF CERTIFICATION AND COLLECTIVE </a:t>
            </a:r>
            <a:r>
              <a:rPr lang="en-US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MARKS</a:t>
            </a:r>
            <a:r>
              <a:rPr lang="ru-RU" altLang="en-US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- офіційно-діловий та юридичній стилі.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547" y="3114806"/>
            <a:ext cx="43465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Вживання формальної та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архаїч</a:t>
            </a: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. лексики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707" y="3421313"/>
            <a:ext cx="321373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en-US" altLang="en-GB" sz="1400" i="1" dirty="0">
                <a:latin typeface="AGFatumC" panose="00000500000000000000" charset="0"/>
                <a:cs typeface="AGFatumC" panose="00000500000000000000" charset="0"/>
              </a:rPr>
              <a:t>P</a:t>
            </a:r>
            <a:r>
              <a:rPr lang="en-GB" sz="1400" i="1" dirty="0">
                <a:latin typeface="AGFatumC" panose="00000500000000000000" charset="0"/>
                <a:cs typeface="AGFatumC" panose="00000500000000000000" charset="0"/>
              </a:rPr>
              <a:t>roprietor, undertake, </a:t>
            </a:r>
            <a:r>
              <a:rPr lang="en-GB" sz="1400" i="1" dirty="0" smtClean="0">
                <a:latin typeface="AGFatumC" panose="00000500000000000000" charset="0"/>
                <a:cs typeface="AGFatumC" panose="00000500000000000000" charset="0"/>
              </a:rPr>
              <a:t>posses</a:t>
            </a:r>
            <a:r>
              <a:rPr lang="en-US" sz="1400" i="1" dirty="0" smtClean="0">
                <a:latin typeface="AGFatumC" panose="00000500000000000000" charset="0"/>
                <a:cs typeface="AGFatumC" panose="00000500000000000000" charset="0"/>
              </a:rPr>
              <a:t>, serve</a:t>
            </a:r>
            <a:endParaRPr lang="uk-UA" sz="1400" i="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GFatumC" panose="00000500000000000000" charset="0"/>
                <a:cs typeface="AGFatumC" panose="00000500000000000000" charset="0"/>
              </a:rPr>
              <a:t>Hereinafter</a:t>
            </a:r>
            <a:endParaRPr lang="uk-UA" sz="1400" i="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104" y="3114430"/>
            <a:ext cx="442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Вживання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юридичних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та економічних термінів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8180" y="3622040"/>
            <a:ext cx="4574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GFatumC" panose="00000500000000000000" charset="0"/>
                <a:cs typeface="AGFatumC" panose="00000500000000000000" charset="0"/>
              </a:rPr>
              <a:t>Bona fide, incognito, legal personality,</a:t>
            </a:r>
            <a:r>
              <a:rPr lang="uk-UA" sz="1400" i="1" dirty="0" smtClean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en-US" sz="1400" i="1" dirty="0" smtClean="0">
                <a:latin typeface="AGFatumC" panose="00000500000000000000" charset="0"/>
                <a:cs typeface="AGFatumC" panose="00000500000000000000" charset="0"/>
              </a:rPr>
              <a:t>non-performance </a:t>
            </a:r>
            <a:endParaRPr lang="ru-RU" sz="1400" i="1" dirty="0"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4865" y="4129405"/>
            <a:ext cx="5857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Вел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ика</a:t>
            </a: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 кількість власних назв(установи, документи)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4865" y="4436110"/>
            <a:ext cx="6494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Paris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Convention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for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the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Protection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of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>
                <a:latin typeface="AGFatumC" panose="00000500000000000000" charset="0"/>
                <a:cs typeface="AGFatumC" panose="00000500000000000000" charset="0"/>
              </a:rPr>
              <a:t>Industrial</a:t>
            </a:r>
            <a:r>
              <a:rPr lang="uk-UA" sz="1400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uk-UA" sz="1400" i="1" dirty="0" err="1" smtClean="0">
                <a:latin typeface="AGFatumC" panose="00000500000000000000" charset="0"/>
                <a:cs typeface="AGFatumC" panose="00000500000000000000" charset="0"/>
              </a:rPr>
              <a:t>Property</a:t>
            </a:r>
            <a:endParaRPr lang="uk-UA" sz="1400" i="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en-US" sz="1400" i="1" dirty="0">
                <a:latin typeface="AGFatumC" panose="00000500000000000000" charset="0"/>
                <a:cs typeface="AGFatumC" panose="00000500000000000000" charset="0"/>
              </a:rPr>
              <a:t>Questionnaire on Trademark Law and Practice </a:t>
            </a:r>
            <a:r>
              <a:rPr lang="uk-UA" sz="1400" i="1" dirty="0" smtClean="0">
                <a:latin typeface="AGFatumC" panose="00000500000000000000" charset="0"/>
                <a:cs typeface="AGFatumC" panose="00000500000000000000" charset="0"/>
              </a:rPr>
              <a:t> </a:t>
            </a:r>
            <a:endParaRPr lang="ru-RU" sz="1400" i="1" dirty="0">
              <a:latin typeface="AGFatumC" panose="00000500000000000000" charset="0"/>
              <a:cs typeface="AGFatumC" panose="000005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77410" t="24506" r="5357" b="48724"/>
          <a:stretch>
            <a:fillRect/>
          </a:stretch>
        </p:blipFill>
        <p:spPr>
          <a:xfrm>
            <a:off x="0" y="3895725"/>
            <a:ext cx="120396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348" t="22890" r="77360" b="13683"/>
          <a:stretch>
            <a:fillRect/>
          </a:stretch>
        </p:blipFill>
        <p:spPr>
          <a:xfrm>
            <a:off x="8260715" y="2981960"/>
            <a:ext cx="883285" cy="2161540"/>
          </a:xfrm>
          <a:prstGeom prst="rect">
            <a:avLst/>
          </a:prstGeom>
        </p:spPr>
      </p:pic>
      <p:sp>
        <p:nvSpPr>
          <p:cNvPr id="128" name="TextShape 1"/>
          <p:cNvSpPr txBox="1"/>
          <p:nvPr/>
        </p:nvSpPr>
        <p:spPr>
          <a:xfrm>
            <a:off x="809655" y="0"/>
            <a:ext cx="752400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28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Труднощі перекладу Укр.-Англ.</a:t>
            </a:r>
          </a:p>
        </p:txBody>
      </p:sp>
      <p:sp>
        <p:nvSpPr>
          <p:cNvPr id="130" name="TextShape 3"/>
          <p:cNvSpPr txBox="1"/>
          <p:nvPr/>
        </p:nvSpPr>
        <p:spPr>
          <a:xfrm>
            <a:off x="193040" y="1007745"/>
            <a:ext cx="8498205" cy="3915410"/>
          </a:xfrm>
          <a:prstGeom prst="rect">
            <a:avLst/>
          </a:prstGeom>
          <a:noFill/>
          <a:ln>
            <a:noFill/>
          </a:ln>
        </p:spPr>
        <p:txBody>
          <a:bodyPr lIns="396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lang="ko-KR" sz="1400" b="1" strike="noStrike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Назви </a:t>
            </a:r>
            <a:r>
              <a:rPr lang="ko-KR" sz="14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деталей та частин генератора</a:t>
            </a:r>
            <a:r>
              <a:rPr lang="ko-KR" sz="1400" b="1" strike="noStrike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:</a:t>
            </a:r>
            <a:endParaRPr lang="en-US" altLang="ko-KR" sz="1400" b="1" strike="noStrike" spc="-1" dirty="0" smtClean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endParaRPr lang="ko-KR" sz="1400" b="0" strike="noStrike" spc="-1" dirty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uk-UA" altLang="ko-KR" sz="1400" spc="-1" dirty="0" smtClean="0">
                <a:latin typeface="AGFatumC" panose="00000500000000000000" charset="0"/>
                <a:cs typeface="AGFatumC" panose="00000500000000000000" charset="0"/>
              </a:rPr>
              <a:t>Завжди </a:t>
            </a:r>
            <a:r>
              <a:rPr lang="uk-UA" altLang="ko-KR" sz="1400" spc="-1" dirty="0">
                <a:latin typeface="AGFatumC" panose="00000500000000000000" charset="0"/>
                <a:cs typeface="AGFatumC" panose="00000500000000000000" charset="0"/>
              </a:rPr>
              <a:t>встановлюйте </a:t>
            </a:r>
            <a:r>
              <a:rPr lang="uk-UA" altLang="ko-KR" sz="1400" b="1" spc="-1" dirty="0">
                <a:latin typeface="AGFatumC" panose="00000500000000000000" charset="0"/>
                <a:cs typeface="AGFatumC" panose="00000500000000000000" charset="0"/>
              </a:rPr>
              <a:t>іскрогасник</a:t>
            </a:r>
            <a:r>
              <a:rPr lang="uk-UA" altLang="ko-KR" sz="1400" spc="-1" dirty="0">
                <a:latin typeface="AGFatumC" panose="00000500000000000000" charset="0"/>
                <a:cs typeface="AGFatumC" panose="00000500000000000000" charset="0"/>
              </a:rPr>
              <a:t> на виході вихлопної труби генераторів, які будуть використовуватися в лісистій місцевості. Уникайте контакту листя та гілок з </a:t>
            </a:r>
            <a:r>
              <a:rPr lang="uk-UA" altLang="ko-KR" sz="1400" b="1" spc="-1" dirty="0">
                <a:latin typeface="AGFatumC" panose="00000500000000000000" charset="0"/>
                <a:cs typeface="AGFatumC" panose="00000500000000000000" charset="0"/>
              </a:rPr>
              <a:t>вихлопною трубою</a:t>
            </a:r>
            <a:r>
              <a:rPr lang="uk-UA" altLang="ko-KR" sz="1400" spc="-1" dirty="0">
                <a:latin typeface="AGFatumC" panose="00000500000000000000" charset="0"/>
                <a:cs typeface="AGFatumC" panose="00000500000000000000" charset="0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Always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install a </a:t>
            </a:r>
            <a:r>
              <a:rPr lang="en-US" altLang="ko-KR" sz="1400" b="1" i="1" spc="-1" dirty="0">
                <a:latin typeface="AGFatumC" panose="00000500000000000000" charset="0"/>
                <a:cs typeface="AGFatumC" panose="00000500000000000000" charset="0"/>
              </a:rPr>
              <a:t>spark </a:t>
            </a:r>
            <a:r>
              <a:rPr lang="en-US" altLang="ko-KR" sz="1400" b="1" i="1" spc="-1" dirty="0" smtClean="0">
                <a:latin typeface="AGFatumC" panose="00000500000000000000" charset="0"/>
                <a:cs typeface="AGFatumC" panose="00000500000000000000" charset="0"/>
              </a:rPr>
              <a:t>arrestor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at the exhaust </a:t>
            </a: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pipe outlet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of generators that will be used in </a:t>
            </a: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woodland.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Avoid contact of leaves and branches with the </a:t>
            </a:r>
            <a:r>
              <a:rPr lang="en-US" altLang="ko-KR" sz="1400" b="1" i="1" spc="-1" dirty="0">
                <a:latin typeface="AGFatumC" panose="00000500000000000000" charset="0"/>
                <a:cs typeface="AGFatumC" panose="00000500000000000000" charset="0"/>
              </a:rPr>
              <a:t>exhaust </a:t>
            </a:r>
            <a:r>
              <a:rPr lang="en-US" altLang="ko-KR" sz="1400" b="1" i="1" spc="-1" dirty="0" smtClean="0">
                <a:latin typeface="AGFatumC" panose="00000500000000000000" charset="0"/>
                <a:cs typeface="AGFatumC" panose="00000500000000000000" charset="0"/>
              </a:rPr>
              <a:t>pipe</a:t>
            </a:r>
            <a:endParaRPr lang="uk-UA" altLang="ko-KR" sz="1400" b="1" i="1" spc="-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spc="-1" dirty="0" err="1" smtClean="0">
                <a:latin typeface="AGFatumC" panose="00000500000000000000" charset="0"/>
                <a:cs typeface="AGFatumC" panose="00000500000000000000" charset="0"/>
              </a:rPr>
              <a:t>Ніколи</a:t>
            </a:r>
            <a:r>
              <a:rPr lang="ru-RU" altLang="ko-KR" sz="1400" spc="-1" dirty="0" smtClean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не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кладіть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горючі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та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легкозаймисті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матеріали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навколо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spc="-1" dirty="0" err="1">
                <a:latin typeface="AGFatumC" panose="00000500000000000000" charset="0"/>
                <a:cs typeface="AGFatumC" panose="00000500000000000000" charset="0"/>
              </a:rPr>
              <a:t>випускного</a:t>
            </a:r>
            <a:r>
              <a:rPr lang="ru-RU" altLang="ko-KR" sz="1400" b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spc="-1" dirty="0" err="1">
                <a:latin typeface="AGFatumC" panose="00000500000000000000" charset="0"/>
                <a:cs typeface="AGFatumC" panose="00000500000000000000" charset="0"/>
              </a:rPr>
              <a:t>колектора</a:t>
            </a:r>
            <a:r>
              <a:rPr lang="ru-RU" altLang="ko-KR" sz="1400" b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та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вихлопних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труб</a:t>
            </a:r>
            <a:r>
              <a:rPr lang="ru-RU" altLang="ko-KR" sz="1400" spc="-1" dirty="0" smtClean="0">
                <a:latin typeface="AGFatumC" panose="00000500000000000000" charset="0"/>
                <a:cs typeface="AGFatumC" panose="00000500000000000000" charset="0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Never place combustible or flammable materials around the </a:t>
            </a:r>
            <a:r>
              <a:rPr lang="en-US" altLang="ko-KR" sz="1400" b="1" spc="-1" dirty="0" smtClean="0">
                <a:latin typeface="AGFatumC" panose="00000500000000000000" charset="0"/>
                <a:cs typeface="AGFatumC" panose="00000500000000000000" charset="0"/>
              </a:rPr>
              <a:t>intake </a:t>
            </a:r>
            <a:r>
              <a:rPr lang="en-US" altLang="ko-KR" sz="1400" b="1" spc="-1" dirty="0">
                <a:latin typeface="AGFatumC" panose="00000500000000000000" charset="0"/>
                <a:cs typeface="AGFatumC" panose="00000500000000000000" charset="0"/>
              </a:rPr>
              <a:t>manifold </a:t>
            </a:r>
            <a:r>
              <a:rPr lang="en-US" altLang="ko-KR" sz="1400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and exhaust pipes</a:t>
            </a:r>
            <a:endParaRPr lang="en-US" altLang="ko-KR" sz="1400" spc="-1" dirty="0" smtClean="0">
              <a:solidFill>
                <a:schemeClr val="accent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ko-KR" sz="14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ko-KR" sz="1400" b="0" strike="noStrike" spc="-1" dirty="0">
              <a:solidFill>
                <a:srgbClr val="000000"/>
              </a:solidFill>
              <a:latin typeface="Malgun Gothic" panose="020B0503020000020004" charset="-127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ko-KR" sz="1400" b="0" strike="noStrike" spc="-1" dirty="0">
              <a:solidFill>
                <a:srgbClr val="000000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77410" t="9356" r="1785" b="29119"/>
          <a:stretch>
            <a:fillRect/>
          </a:stretch>
        </p:blipFill>
        <p:spPr>
          <a:xfrm>
            <a:off x="0" y="2275840"/>
            <a:ext cx="1453515" cy="2867660"/>
          </a:xfrm>
          <a:prstGeom prst="rect">
            <a:avLst/>
          </a:prstGeom>
        </p:spPr>
      </p:pic>
      <p:sp>
        <p:nvSpPr>
          <p:cNvPr id="131" name="TextShape 1"/>
          <p:cNvSpPr txBox="1"/>
          <p:nvPr/>
        </p:nvSpPr>
        <p:spPr>
          <a:xfrm>
            <a:off x="810290" y="0"/>
            <a:ext cx="752400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2800" b="1" strike="noStrike" spc="-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Труднощі перекладу Укр.-Англ.</a:t>
            </a:r>
          </a:p>
        </p:txBody>
      </p:sp>
      <p:sp>
        <p:nvSpPr>
          <p:cNvPr id="133" name="TextShape 3"/>
          <p:cNvSpPr txBox="1"/>
          <p:nvPr/>
        </p:nvSpPr>
        <p:spPr>
          <a:xfrm>
            <a:off x="1115985" y="805815"/>
            <a:ext cx="6912610" cy="4486621"/>
          </a:xfrm>
          <a:prstGeom prst="rect">
            <a:avLst/>
          </a:prstGeom>
          <a:noFill/>
          <a:ln>
            <a:noFill/>
          </a:ln>
        </p:spPr>
        <p:txBody>
          <a:bodyPr lIns="396000" tIns="45000" rIns="90000" bIns="45000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280"/>
              </a:spcBef>
              <a:buClr>
                <a:srgbClr val="404040"/>
              </a:buClr>
              <a:buFont typeface="Arial" panose="020B0604020202020204"/>
              <a:buNone/>
            </a:pPr>
            <a:r>
              <a:rPr lang="ko-KR" sz="1400" b="1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  <a:sym typeface="+mn-ea"/>
              </a:rPr>
              <a:t>Терміни, пов’язані з заходами безпеки і наданням невідкланої допомоги</a:t>
            </a:r>
            <a:r>
              <a:rPr lang="uk-UA" altLang="ko-KR" sz="1400" b="1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  <a:sym typeface="+mn-ea"/>
              </a:rPr>
              <a:t>:</a:t>
            </a:r>
            <a:endParaRPr lang="ko-KR" sz="1400" b="1" strike="noStrike" spc="-1" dirty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i="1" spc="-1" dirty="0" err="1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Якщо</a:t>
            </a:r>
            <a:r>
              <a:rPr lang="ru-RU" altLang="ko-KR" sz="1400" i="1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ні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перенесіть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джерело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подалі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від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себе та </a:t>
            </a:r>
            <a:r>
              <a:rPr lang="ru-RU" altLang="ko-KR" sz="1400" b="1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ураженої</a:t>
            </a:r>
            <a:r>
              <a:rPr lang="ru-RU" altLang="ko-KR" sz="1400" b="1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струмом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людини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використовуючи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сухий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струмо-непровідний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предмет,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наприклад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пластик </a:t>
            </a:r>
            <a:r>
              <a:rPr lang="ru-RU" altLang="ko-KR" sz="1400" i="1" spc="-1" dirty="0" err="1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або</a:t>
            </a:r>
            <a:r>
              <a:rPr lang="ru-RU" altLang="ko-KR" sz="1400" i="1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дерево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If not, move the source away from you and the </a:t>
            </a:r>
            <a:r>
              <a:rPr lang="en-US" altLang="ko-KR" sz="1400" b="1" i="1" spc="-1" dirty="0">
                <a:latin typeface="AGFatumC" panose="00000500000000000000" charset="0"/>
                <a:cs typeface="AGFatumC" panose="00000500000000000000" charset="0"/>
              </a:rPr>
              <a:t>electrocuted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person using a dry, non-conductive object such as plastic or </a:t>
            </a: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wood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endParaRPr lang="en-US" altLang="ko-KR" sz="1400" i="1" spc="-1" dirty="0" smtClean="0">
              <a:solidFill>
                <a:schemeClr val="accent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1.8.4.	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Які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основи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першої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допомоги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i="1" spc="-1" dirty="0" err="1" smtClean="0">
                <a:latin typeface="AGFatumC" panose="00000500000000000000" charset="0"/>
                <a:cs typeface="AGFatumC" panose="00000500000000000000" charset="0"/>
              </a:rPr>
              <a:t>Відкрити</a:t>
            </a:r>
            <a:r>
              <a:rPr lang="ru-RU" altLang="ko-KR" sz="1400" i="1" spc="-1" dirty="0" smtClean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дихальні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 шляхи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i="1" spc="-1" dirty="0" err="1" smtClean="0">
                <a:latin typeface="AGFatumC" panose="00000500000000000000" charset="0"/>
                <a:cs typeface="AGFatumC" panose="00000500000000000000" charset="0"/>
              </a:rPr>
              <a:t>Скорегувати</a:t>
            </a:r>
            <a:r>
              <a:rPr lang="ru-RU" altLang="ko-KR" sz="1400" i="1" spc="-1" dirty="0" smtClean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дихання</a:t>
            </a:r>
            <a:endParaRPr lang="ru-RU" altLang="ko-KR" sz="1400" i="1" spc="-1" dirty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i="1" spc="-1" dirty="0" err="1" smtClean="0">
                <a:latin typeface="AGFatumC" panose="00000500000000000000" charset="0"/>
                <a:cs typeface="AGFatumC" panose="00000500000000000000" charset="0"/>
              </a:rPr>
              <a:t>Забезпечити</a:t>
            </a:r>
            <a:r>
              <a:rPr lang="ru-RU" altLang="ko-KR" sz="1400" i="1" spc="-1" dirty="0" smtClean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діяльність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latin typeface="AGFatumC" panose="00000500000000000000" charset="0"/>
                <a:cs typeface="AGFatumC" panose="00000500000000000000" charset="0"/>
              </a:rPr>
              <a:t>кровоносної</a:t>
            </a:r>
            <a:r>
              <a:rPr lang="ru-RU" altLang="ko-KR" sz="1400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 smtClean="0">
                <a:latin typeface="AGFatumC" panose="00000500000000000000" charset="0"/>
                <a:cs typeface="AGFatumC" panose="00000500000000000000" charset="0"/>
              </a:rPr>
              <a:t>системи</a:t>
            </a:r>
            <a:endParaRPr lang="en-US" altLang="ko-KR" sz="1400" i="1" spc="-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endParaRPr lang="en-US" altLang="ko-KR" sz="1400" i="1" spc="-1" dirty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1.8.4. What are the basics of first aid?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Open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the airways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Adjust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breathing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E</a:t>
            </a:r>
            <a:r>
              <a:rPr lang="en-US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nsure </a:t>
            </a:r>
            <a:r>
              <a:rPr lang="en-US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the activity of the circulatory system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endParaRPr lang="ru-RU" altLang="ko-KR" sz="1400" i="1" spc="-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endParaRPr lang="ko-KR" sz="1400" b="0" i="1" strike="noStrike" spc="-1" dirty="0">
              <a:solidFill>
                <a:schemeClr val="accent1"/>
              </a:solidFill>
              <a:latin typeface="AGFatumC" panose="00000500000000000000" charset="0"/>
              <a:cs typeface="AGFatumC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74135" t="12887" r="3537" b="45559"/>
          <a:stretch>
            <a:fillRect/>
          </a:stretch>
        </p:blipFill>
        <p:spPr>
          <a:xfrm flipH="1">
            <a:off x="6921500" y="2571750"/>
            <a:ext cx="2235200" cy="2580640"/>
          </a:xfrm>
          <a:prstGeom prst="rect">
            <a:avLst/>
          </a:prstGeom>
        </p:spPr>
      </p:pic>
      <p:sp>
        <p:nvSpPr>
          <p:cNvPr id="134" name="TextShape 1"/>
          <p:cNvSpPr txBox="1"/>
          <p:nvPr/>
        </p:nvSpPr>
        <p:spPr>
          <a:xfrm>
            <a:off x="816582" y="-36195"/>
            <a:ext cx="752400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2800" b="1" strike="noStrike" spc="-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Граматичні аспекти Укр.-Англ.</a:t>
            </a:r>
          </a:p>
        </p:txBody>
      </p:sp>
      <p:sp>
        <p:nvSpPr>
          <p:cNvPr id="135" name="TextShape 2"/>
          <p:cNvSpPr txBox="1"/>
          <p:nvPr/>
        </p:nvSpPr>
        <p:spPr>
          <a:xfrm>
            <a:off x="154016" y="490975"/>
            <a:ext cx="8696325" cy="2437765"/>
          </a:xfrm>
          <a:prstGeom prst="rect">
            <a:avLst/>
          </a:prstGeom>
          <a:noFill/>
          <a:ln>
            <a:noFill/>
          </a:ln>
        </p:spPr>
        <p:txBody>
          <a:bodyPr lIns="396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endParaRPr lang="ko-KR" sz="1400" b="1" strike="noStrike" spc="-1" dirty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Генератор, в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безперервній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потужності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, за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умови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періодичного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технічного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обслуговування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, яке проводиться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відповідно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до процедур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технічного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обслуговування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виробника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та з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використанням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оригінальних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запасних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частин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і масла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згідно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з каталогами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виробника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може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працювати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з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максимальним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навантаженням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70% при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основній</a:t>
            </a:r>
            <a:r>
              <a:rPr lang="ru-RU" altLang="ko-KR" sz="1400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spc="-1" dirty="0" err="1">
                <a:latin typeface="AGFatumC" panose="00000500000000000000" charset="0"/>
                <a:cs typeface="AGFatumC" panose="00000500000000000000" charset="0"/>
              </a:rPr>
              <a:t>потужності</a:t>
            </a:r>
            <a:r>
              <a:rPr lang="ru-RU" altLang="ko-KR" sz="1400" spc="-1" dirty="0" smtClean="0">
                <a:latin typeface="AGFatumC" panose="00000500000000000000" charset="0"/>
                <a:cs typeface="AGFatumC" panose="00000500000000000000" charset="0"/>
              </a:rPr>
              <a:t>.</a:t>
            </a:r>
          </a:p>
          <a:p>
            <a:pPr marL="285750" indent="-285750"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uk-UA" altLang="ko-KR" sz="14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uk-UA" altLang="ko-KR" sz="1400" spc="-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8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8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8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8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14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1400" b="0" strike="noStrike" spc="-1" dirty="0">
              <a:solidFill>
                <a:schemeClr val="tx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Для цього на рамі генераторів ВІДКРИТОГО типу підготовлені підйомні провушини </a:t>
            </a:r>
          </a:p>
          <a:p>
            <a:pPr marL="285750" indent="-285750" algn="l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ko-KR" sz="1400" b="0" i="1" strike="noStrike" spc="-1" dirty="0">
              <a:solidFill>
                <a:srgbClr val="4974A5"/>
              </a:solidFill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1365" y="2157095"/>
            <a:ext cx="83064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280"/>
              </a:spcBef>
            </a:pPr>
            <a:r>
              <a:rPr lang="en-US" altLang="ko-KR" sz="1400" i="1" spc="-1" dirty="0">
                <a:solidFill>
                  <a:srgbClr val="4974A5"/>
                </a:solidFill>
                <a:latin typeface="AGFatumC" panose="00000500000000000000" charset="0"/>
                <a:cs typeface="AGFatumC" panose="00000500000000000000" charset="0"/>
                <a:sym typeface="+mn-ea"/>
              </a:rPr>
              <a:t>The generator can operate at a maximum load of 70% of the main power in continuous power with the maintenance carried out in accordance with the manufacturer's maintenance procedures, and original spare parts and oil usage according to the manufacturer's catalogs</a:t>
            </a:r>
            <a:endParaRPr lang="en-US" sz="1400" dirty="0"/>
          </a:p>
        </p:txBody>
      </p:sp>
      <p:sp>
        <p:nvSpPr>
          <p:cNvPr id="3" name="Text Box 2"/>
          <p:cNvSpPr txBox="1"/>
          <p:nvPr/>
        </p:nvSpPr>
        <p:spPr>
          <a:xfrm>
            <a:off x="761364" y="4037330"/>
            <a:ext cx="706645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280"/>
              </a:spcBef>
            </a:pPr>
            <a:r>
              <a:rPr lang="ko-KR" sz="1400" i="1" spc="-1" dirty="0">
                <a:solidFill>
                  <a:srgbClr val="4974A5"/>
                </a:solidFill>
                <a:latin typeface="AGFatumC" panose="00000500000000000000" charset="0"/>
                <a:cs typeface="AGFatumC" panose="00000500000000000000" charset="0"/>
                <a:sym typeface="+mn-ea"/>
              </a:rPr>
              <a:t>OPEN-type generators have lifting handles are installed on the frame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1549" t="12887" r="5316" b="72786"/>
          <a:stretch>
            <a:fillRect/>
          </a:stretch>
        </p:blipFill>
        <p:spPr>
          <a:xfrm flipH="1">
            <a:off x="8902065" y="2762885"/>
            <a:ext cx="242570" cy="88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0376" r="78235" b="13380"/>
          <a:stretch>
            <a:fillRect/>
          </a:stretch>
        </p:blipFill>
        <p:spPr>
          <a:xfrm flipH="1">
            <a:off x="0" y="3021330"/>
            <a:ext cx="1179195" cy="2122170"/>
          </a:xfrm>
          <a:prstGeom prst="rect">
            <a:avLst/>
          </a:prstGeom>
        </p:spPr>
      </p:pic>
      <p:sp>
        <p:nvSpPr>
          <p:cNvPr id="136" name="TextShape 1"/>
          <p:cNvSpPr txBox="1"/>
          <p:nvPr/>
        </p:nvSpPr>
        <p:spPr>
          <a:xfrm>
            <a:off x="809655" y="0"/>
            <a:ext cx="752400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28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Труднощі перекладу Англ.-Укр.</a:t>
            </a:r>
          </a:p>
        </p:txBody>
      </p:sp>
      <p:sp>
        <p:nvSpPr>
          <p:cNvPr id="138" name="TextShape 3"/>
          <p:cNvSpPr txBox="1"/>
          <p:nvPr/>
        </p:nvSpPr>
        <p:spPr>
          <a:xfrm>
            <a:off x="349800" y="702310"/>
            <a:ext cx="8794200" cy="4493145"/>
          </a:xfrm>
          <a:prstGeom prst="rect">
            <a:avLst/>
          </a:prstGeom>
          <a:noFill/>
          <a:ln>
            <a:noFill/>
          </a:ln>
        </p:spPr>
        <p:txBody>
          <a:bodyPr lIns="396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r>
              <a:rPr lang="ko-KR" sz="14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Власні назви: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Standing Committee on the Law of Trademarks, Industrial Designs and Geographical Indications</a:t>
            </a:r>
            <a:r>
              <a:rPr lang="en-US" alt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- Постійний комітет із законодавства у сфері торговельних марок, промислових зразків та географічних зазначень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World Intellectual Property Organization</a:t>
            </a:r>
            <a:r>
              <a:rPr lang="en-US" alt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-</a:t>
            </a:r>
            <a:r>
              <a:rPr lang="en-US" alt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ko-KR" sz="1400" b="0" strike="noStrike" spc="-1" dirty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Всесвітня організація інтелектуальної </a:t>
            </a:r>
            <a:r>
              <a:rPr lang="ko-KR" sz="1400" b="0" strike="noStrike" spc="-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власності</a:t>
            </a:r>
            <a:endParaRPr lang="ko-KR" sz="1400" b="1" strike="noStrike" spc="-1" dirty="0" smtClean="0">
              <a:solidFill>
                <a:schemeClr val="tx2">
                  <a:lumMod val="50000"/>
                </a:schemeClr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r>
              <a:rPr lang="ko-KR" sz="1400" b="1" strike="noStrike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Юридичні </a:t>
            </a:r>
            <a:r>
              <a:rPr lang="ko-KR" sz="14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терміни та кліше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en-US" altLang="ko-KR" sz="1400" spc="-1" dirty="0" smtClean="0">
                <a:latin typeface="AGFatumC" panose="00000500000000000000" charset="0"/>
                <a:cs typeface="AGFatumC" panose="00000500000000000000" charset="0"/>
              </a:rPr>
              <a:t>In </a:t>
            </a:r>
            <a:r>
              <a:rPr lang="en-US" altLang="ko-KR" sz="1400" spc="-1" dirty="0">
                <a:latin typeface="AGFatumC" panose="00000500000000000000" charset="0"/>
                <a:cs typeface="AGFatumC" panose="00000500000000000000" charset="0"/>
              </a:rPr>
              <a:t>some cases, it may be an application requirement to provide a copy of the instrument of incorporation or any other document showing the </a:t>
            </a:r>
            <a:r>
              <a:rPr lang="en-US" altLang="ko-KR" sz="1400" b="1" spc="-1" dirty="0">
                <a:latin typeface="AGFatumC" panose="00000500000000000000" charset="0"/>
                <a:cs typeface="AGFatumC" panose="00000500000000000000" charset="0"/>
              </a:rPr>
              <a:t>legal personality </a:t>
            </a:r>
            <a:r>
              <a:rPr lang="en-US" altLang="ko-KR" sz="1400" spc="-1" dirty="0">
                <a:latin typeface="AGFatumC" panose="00000500000000000000" charset="0"/>
                <a:cs typeface="AGFatumC" panose="00000500000000000000" charset="0"/>
              </a:rPr>
              <a:t>of the </a:t>
            </a:r>
            <a:r>
              <a:rPr lang="en-US" altLang="ko-KR" sz="1400" spc="-1" dirty="0" smtClean="0">
                <a:latin typeface="AGFatumC" panose="00000500000000000000" charset="0"/>
                <a:cs typeface="AGFatumC" panose="00000500000000000000" charset="0"/>
              </a:rPr>
              <a:t>applicant.</a:t>
            </a:r>
            <a:endParaRPr lang="uk-UA" altLang="ko-KR" sz="1400" spc="-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Clr>
                <a:srgbClr val="E34E58"/>
              </a:buClr>
              <a:buFont typeface="Arial" panose="020B0604020202020204"/>
              <a:buChar char="•"/>
            </a:pP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У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деяких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випадках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до заявки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може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бути включена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вимога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про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надання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копії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установчого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документа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або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будь-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якого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іншого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документа,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що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підтверджує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pc="-1" dirty="0" err="1">
                <a:latin typeface="AGFatumC" panose="00000500000000000000" charset="0"/>
                <a:cs typeface="AGFatumC" panose="00000500000000000000" charset="0"/>
              </a:rPr>
              <a:t>правосуб'єктність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заявника</a:t>
            </a:r>
            <a:endParaRPr lang="ko-KR" sz="1400" b="0" i="1" strike="noStrike" spc="-1" dirty="0" smtClean="0">
              <a:solidFill>
                <a:schemeClr val="accent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en-US" altLang="ko-KR" sz="1400" spc="-1" dirty="0">
                <a:latin typeface="AGFatumC" panose="00000500000000000000" charset="0"/>
                <a:cs typeface="AGFatumC" panose="00000500000000000000" charset="0"/>
              </a:rPr>
              <a:t>the applicant may state under </a:t>
            </a:r>
            <a:r>
              <a:rPr lang="en-US" altLang="ko-KR" sz="1400" b="1" spc="-1" dirty="0">
                <a:latin typeface="AGFatumC" panose="00000500000000000000" charset="0"/>
                <a:cs typeface="AGFatumC" panose="00000500000000000000" charset="0"/>
              </a:rPr>
              <a:t>oath</a:t>
            </a:r>
            <a:r>
              <a:rPr lang="en-US" altLang="ko-KR" sz="1400" spc="-1" dirty="0">
                <a:latin typeface="AGFatumC" panose="00000500000000000000" charset="0"/>
                <a:cs typeface="AGFatumC" panose="00000500000000000000" charset="0"/>
              </a:rPr>
              <a:t> or declaration that it is exercising or has a </a:t>
            </a:r>
            <a:r>
              <a:rPr lang="en-US" altLang="ko-KR" sz="1400" b="1" spc="-1" dirty="0">
                <a:latin typeface="AGFatumC" panose="00000500000000000000" charset="0"/>
                <a:cs typeface="AGFatumC" panose="00000500000000000000" charset="0"/>
              </a:rPr>
              <a:t>bona fide intention </a:t>
            </a:r>
            <a:r>
              <a:rPr lang="en-US" altLang="ko-KR" sz="1400" spc="-1" dirty="0">
                <a:latin typeface="AGFatumC" panose="00000500000000000000" charset="0"/>
                <a:cs typeface="AGFatumC" panose="00000500000000000000" charset="0"/>
              </a:rPr>
              <a:t>to exercise </a:t>
            </a:r>
            <a:r>
              <a:rPr lang="en-US" altLang="ko-KR" sz="1400" b="1" spc="-1" dirty="0">
                <a:latin typeface="AGFatumC" panose="00000500000000000000" charset="0"/>
                <a:cs typeface="AGFatumC" panose="00000500000000000000" charset="0"/>
              </a:rPr>
              <a:t>legitimate control </a:t>
            </a:r>
            <a:r>
              <a:rPr lang="en-US" altLang="ko-KR" sz="1400" spc="-1" dirty="0">
                <a:latin typeface="AGFatumC" panose="00000500000000000000" charset="0"/>
                <a:cs typeface="AGFatumC" panose="00000500000000000000" charset="0"/>
              </a:rPr>
              <a:t>over the use of the certification </a:t>
            </a:r>
            <a:r>
              <a:rPr lang="en-US" altLang="ko-KR" sz="1400" spc="-1" dirty="0" smtClean="0">
                <a:latin typeface="AGFatumC" panose="00000500000000000000" charset="0"/>
                <a:cs typeface="AGFatumC" panose="00000500000000000000" charset="0"/>
              </a:rPr>
              <a:t>mark</a:t>
            </a:r>
          </a:p>
          <a:p>
            <a:pPr marL="285750" indent="-285750">
              <a:lnSpc>
                <a:spcPct val="10000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ru-RU" altLang="ko-KR" sz="1400" i="1" spc="-1" dirty="0" err="1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заявник</a:t>
            </a:r>
            <a:r>
              <a:rPr lang="ru-RU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може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заявити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під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pc="-1" dirty="0">
                <a:latin typeface="AGFatumC" panose="00000500000000000000" charset="0"/>
                <a:cs typeface="AGFatumC" panose="00000500000000000000" charset="0"/>
              </a:rPr>
              <a:t>присягою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або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декларацією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що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він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здійснює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або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має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pc="-1" dirty="0" err="1">
                <a:latin typeface="AGFatumC" panose="00000500000000000000" charset="0"/>
                <a:cs typeface="AGFatumC" panose="00000500000000000000" charset="0"/>
              </a:rPr>
              <a:t>сумлінний</a:t>
            </a:r>
            <a:r>
              <a:rPr lang="ru-RU" altLang="ko-KR" sz="1400" b="1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pc="-1" dirty="0" err="1">
                <a:latin typeface="AGFatumC" panose="00000500000000000000" charset="0"/>
                <a:cs typeface="AGFatumC" panose="00000500000000000000" charset="0"/>
              </a:rPr>
              <a:t>намір</a:t>
            </a:r>
            <a:r>
              <a:rPr lang="ru-RU" altLang="ko-KR" sz="1400" b="1" i="1" spc="-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здійснювати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b="1" i="1" spc="-1" dirty="0" err="1">
                <a:latin typeface="AGFatumC" panose="00000500000000000000" charset="0"/>
                <a:cs typeface="AGFatumC" panose="00000500000000000000" charset="0"/>
              </a:rPr>
              <a:t>законний</a:t>
            </a:r>
            <a:r>
              <a:rPr lang="ru-RU" altLang="ko-KR" sz="1400" b="1" i="1" spc="-1" dirty="0">
                <a:latin typeface="AGFatumC" panose="00000500000000000000" charset="0"/>
                <a:cs typeface="AGFatumC" panose="00000500000000000000" charset="0"/>
              </a:rPr>
              <a:t> контроль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над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використанням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altLang="ko-KR" sz="1400" i="1" spc="-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сертифікаційного</a:t>
            </a:r>
            <a:r>
              <a:rPr lang="ru-RU" altLang="ko-KR" sz="1400" i="1" spc="-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знака</a:t>
            </a:r>
            <a:endParaRPr lang="ko-KR" sz="1400" b="0" i="1" strike="noStrike" spc="-1" dirty="0">
              <a:solidFill>
                <a:schemeClr val="accent1"/>
              </a:solidFill>
              <a:latin typeface="AGFatumC" panose="00000500000000000000" charset="0"/>
              <a:cs typeface="AGFatumC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4736" t="-506" r="51109" b="68828"/>
          <a:stretch>
            <a:fillRect/>
          </a:stretch>
        </p:blipFill>
        <p:spPr>
          <a:xfrm>
            <a:off x="6877050" y="3851275"/>
            <a:ext cx="2266950" cy="12922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/>
        </p:nvSpPr>
        <p:spPr>
          <a:xfrm>
            <a:off x="499745" y="883920"/>
            <a:ext cx="8084185" cy="2261235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endParaRPr lang="uk-UA" sz="1400" i="1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Individual Entrepreneur --------------, </a:t>
            </a:r>
            <a:r>
              <a:rPr lang="en-US" sz="1400" b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hereinafter</a:t>
            </a: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 referred to as the Entrepreneur, offers any individual or legal entity, </a:t>
            </a:r>
            <a:r>
              <a:rPr lang="en-US" sz="1400" b="1" dirty="0" smtClean="0">
                <a:latin typeface="AGFatumC" panose="00000500000000000000" charset="0"/>
                <a:cs typeface="AGFatumC" panose="00000500000000000000" charset="0"/>
              </a:rPr>
              <a:t>hereinafter</a:t>
            </a: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 referred to as the User, to conclude a public agreement for provision of the Services, </a:t>
            </a:r>
            <a:r>
              <a:rPr lang="en-US" sz="1400" b="1" dirty="0" smtClean="0">
                <a:latin typeface="AGFatumC" panose="00000500000000000000" charset="0"/>
                <a:cs typeface="AGFatumC" panose="00000500000000000000" charset="0"/>
              </a:rPr>
              <a:t>hereinafter</a:t>
            </a: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 referred to as the Agreement, on the following terms and conditions.</a:t>
            </a: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uk-UA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Фізична особа-підприємець --------------, </a:t>
            </a:r>
            <a:r>
              <a:rPr lang="uk-UA" sz="1400" b="1" i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надалі</a:t>
            </a:r>
            <a:r>
              <a:rPr lang="uk-UA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– підприємець, пропонує будь-якій фізичній або юридичній особі, </a:t>
            </a:r>
            <a:r>
              <a:rPr lang="uk-UA" sz="1400" b="1" i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надалі</a:t>
            </a:r>
            <a:r>
              <a:rPr lang="uk-UA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іменованій Користувачем, укласти публічний договір про надання Послуг, </a:t>
            </a:r>
            <a:r>
              <a:rPr lang="uk-UA" sz="1400" b="1" i="1" dirty="0" smtClean="0">
                <a:solidFill>
                  <a:schemeClr val="tx1"/>
                </a:solidFill>
                <a:latin typeface="AGFatumC" panose="00000500000000000000" charset="0"/>
                <a:cs typeface="AGFatumC" panose="00000500000000000000" charset="0"/>
              </a:rPr>
              <a:t>надалі</a:t>
            </a:r>
            <a:r>
              <a:rPr lang="uk-UA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– Договір на наступних умовах.</a:t>
            </a:r>
            <a:endParaRPr lang="en-US" sz="1400" i="1" dirty="0" smtClean="0">
              <a:solidFill>
                <a:schemeClr val="accent1"/>
              </a:solidFill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/>
            <a:endParaRPr lang="en-US" sz="1400" i="1" dirty="0" smtClean="0">
              <a:solidFill>
                <a:schemeClr val="accent1"/>
              </a:solidFill>
            </a:endParaRPr>
          </a:p>
          <a:p>
            <a:endParaRPr lang="ru-RU" sz="1400" dirty="0">
              <a:latin typeface="DejaVu Sans" panose="020B060303080402020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44500" y="600632"/>
            <a:ext cx="3982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Ар</a:t>
            </a:r>
            <a:r>
              <a:rPr lang="uk-UA" sz="1400" b="1" spc="-1" dirty="0" err="1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хаїчні</a:t>
            </a:r>
            <a:r>
              <a:rPr lang="uk-UA" sz="1400" b="1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 слова в офіційному стилі</a:t>
            </a:r>
            <a:r>
              <a:rPr lang="en-US" sz="1400" b="1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:</a:t>
            </a:r>
            <a:endParaRPr lang="en-US" sz="1400" dirty="0"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44500" y="2976245"/>
            <a:ext cx="3693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Формальна лексика</a:t>
            </a:r>
            <a:r>
              <a:rPr lang="en-US" sz="1400" b="1" spc="-1" dirty="0" smtClean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:</a:t>
            </a:r>
            <a:endParaRPr lang="en-US" sz="1400" dirty="0">
              <a:latin typeface="AGFatumC" panose="00000500000000000000" charset="0"/>
              <a:cs typeface="AGFatumC" panose="00000500000000000000" charset="0"/>
            </a:endParaRPr>
          </a:p>
          <a:p>
            <a:endParaRPr lang="ru-RU" sz="1400" dirty="0">
              <a:latin typeface="AGFatumC" panose="00000500000000000000" charset="0"/>
              <a:cs typeface="AGFatumC" panose="00000500000000000000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99110" y="3121660"/>
            <a:ext cx="808482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Countries </a:t>
            </a:r>
            <a:r>
              <a:rPr lang="en-US" sz="1400" dirty="0">
                <a:latin typeface="AGFatumC" panose="00000500000000000000" charset="0"/>
                <a:cs typeface="AGFatumC" panose="00000500000000000000" charset="0"/>
              </a:rPr>
              <a:t>of  the </a:t>
            </a: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Union </a:t>
            </a:r>
            <a:r>
              <a:rPr lang="en-US" sz="1400" b="1" dirty="0">
                <a:latin typeface="AGFatumC" panose="00000500000000000000" charset="0"/>
                <a:cs typeface="AGFatumC" panose="00000500000000000000" charset="0"/>
              </a:rPr>
              <a:t>undertake</a:t>
            </a:r>
            <a:r>
              <a:rPr lang="en-US" sz="1400" dirty="0">
                <a:latin typeface="AGFatumC" panose="00000500000000000000" charset="0"/>
                <a:cs typeface="AGFatumC" panose="00000500000000000000" charset="0"/>
              </a:rPr>
              <a:t> to accept for filing and to protect collective marks belonging to associations, the existence of which is not contrary to the law of the country of origin, even if such associations </a:t>
            </a:r>
            <a:r>
              <a:rPr lang="en-US" sz="1400" b="1" dirty="0">
                <a:latin typeface="AGFatumC" panose="00000500000000000000" charset="0"/>
                <a:cs typeface="AGFatumC" panose="00000500000000000000" charset="0"/>
              </a:rPr>
              <a:t>do not possess</a:t>
            </a:r>
            <a:r>
              <a:rPr lang="en-US" sz="1400" dirty="0">
                <a:latin typeface="AGFatumC" panose="00000500000000000000" charset="0"/>
                <a:cs typeface="AGFatumC" panose="00000500000000000000" charset="0"/>
              </a:rPr>
              <a:t> an industrial or commercial establishment</a:t>
            </a:r>
            <a:r>
              <a:rPr lang="en-US" sz="1400" dirty="0" smtClean="0">
                <a:latin typeface="AGFatumC" panose="00000500000000000000" charset="0"/>
                <a:cs typeface="AGFatumC" panose="00000500000000000000" charset="0"/>
              </a:rPr>
              <a:t>.</a:t>
            </a: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AGFatumC" panose="00000500000000000000" charset="0"/>
              <a:cs typeface="AGFatumC" panose="00000500000000000000" charset="0"/>
            </a:endParaRPr>
          </a:p>
          <a:p>
            <a:pPr marL="285750" indent="-285750">
              <a:buClr>
                <a:srgbClr val="E34E58"/>
              </a:buClr>
              <a:buFont typeface="Arial" panose="020B0604020202020204" pitchFamily="34" charset="0"/>
              <a:buChar char="•"/>
            </a:pP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К</a:t>
            </a:r>
            <a:r>
              <a:rPr lang="ru-RU" sz="1400" i="1" dirty="0" err="1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раїни</a:t>
            </a:r>
            <a:r>
              <a:rPr lang="ru-RU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Союзу</a:t>
            </a:r>
            <a:r>
              <a:rPr lang="en-US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b="1" i="1" dirty="0" err="1" smtClean="0">
                <a:latin typeface="AGFatumC" panose="00000500000000000000" charset="0"/>
                <a:cs typeface="AGFatumC" panose="00000500000000000000" charset="0"/>
              </a:rPr>
              <a:t>зобов'язуються</a:t>
            </a:r>
            <a:r>
              <a:rPr lang="ru-RU" sz="1400" i="1" dirty="0" smtClean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приймати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до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реєстрації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та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охороняти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колективні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знаки,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що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належать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асоціаціям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існування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яких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не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суперечить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законодавству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країни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походження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,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навіть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якщо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такі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асоціації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b="1" i="1" dirty="0">
                <a:latin typeface="AGFatumC" panose="00000500000000000000" charset="0"/>
                <a:cs typeface="AGFatumC" panose="00000500000000000000" charset="0"/>
              </a:rPr>
              <a:t>не </a:t>
            </a:r>
            <a:r>
              <a:rPr lang="ru-RU" sz="1400" b="1" i="1" dirty="0" err="1">
                <a:latin typeface="AGFatumC" panose="00000500000000000000" charset="0"/>
                <a:cs typeface="AGFatumC" panose="00000500000000000000" charset="0"/>
              </a:rPr>
              <a:t>мають</a:t>
            </a:r>
            <a:r>
              <a:rPr lang="ru-RU" sz="1400" b="1" i="1" dirty="0"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промислового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або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комерційного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 </a:t>
            </a:r>
            <a:r>
              <a:rPr lang="ru-RU" sz="1400" i="1" dirty="0" err="1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підприємства</a:t>
            </a:r>
            <a:r>
              <a:rPr lang="ru-RU" sz="1400" i="1" dirty="0">
                <a:solidFill>
                  <a:schemeClr val="accent1"/>
                </a:solidFill>
                <a:latin typeface="AGFatumC" panose="00000500000000000000" charset="0"/>
                <a:cs typeface="AGFatumC" panose="00000500000000000000" charset="0"/>
              </a:rPr>
              <a:t>.</a:t>
            </a:r>
          </a:p>
        </p:txBody>
      </p:sp>
      <p:sp>
        <p:nvSpPr>
          <p:cNvPr id="136" name="TextShape 1"/>
          <p:cNvSpPr txBox="1"/>
          <p:nvPr/>
        </p:nvSpPr>
        <p:spPr>
          <a:xfrm>
            <a:off x="809655" y="0"/>
            <a:ext cx="7524000" cy="88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sz="2800" b="1" strike="noStrike" spc="-1" dirty="0">
                <a:solidFill>
                  <a:schemeClr val="tx2">
                    <a:lumMod val="50000"/>
                  </a:schemeClr>
                </a:solidFill>
                <a:latin typeface="AGFatumC" panose="00000500000000000000" charset="0"/>
                <a:cs typeface="AGFatumC" panose="00000500000000000000" charset="0"/>
              </a:rPr>
              <a:t>Труднощі перекладу Англ.-Укр.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801</Words>
  <Application>Microsoft Office PowerPoint</Application>
  <PresentationFormat>Экран (16:9)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Malgun Gothic</vt:lpstr>
      <vt:lpstr>AGFatumC</vt:lpstr>
      <vt:lpstr>Arial</vt:lpstr>
      <vt:lpstr>Arial Black</vt:lpstr>
      <vt:lpstr>DejaVu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Особливості різних стилів текстів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68</cp:revision>
  <dcterms:created xsi:type="dcterms:W3CDTF">2014-04-01T16:27:00Z</dcterms:created>
  <dcterms:modified xsi:type="dcterms:W3CDTF">2023-03-13T14:30:40Z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  <property fmtid="{D5CDD505-2E9C-101B-9397-08002B2CF9AE}" pid="13" name="ICV">
    <vt:lpwstr>1C4AB4E7E6C0468496F37F56A3FCAF46</vt:lpwstr>
  </property>
  <property fmtid="{D5CDD505-2E9C-101B-9397-08002B2CF9AE}" pid="14" name="KSOProductBuildVer">
    <vt:lpwstr>1033-11.2.0.11219</vt:lpwstr>
  </property>
</Properties>
</file>