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7" r:id="rId7"/>
    <p:sldId id="268" r:id="rId8"/>
    <p:sldId id="261" r:id="rId9"/>
    <p:sldId id="269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34"/>
    <a:srgbClr val="006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4" autoAdjust="0"/>
    <p:restoredTop sz="94660"/>
  </p:normalViewPr>
  <p:slideViewPr>
    <p:cSldViewPr snapToGrid="0">
      <p:cViewPr>
        <p:scale>
          <a:sx n="100" d="100"/>
          <a:sy n="100" d="100"/>
        </p:scale>
        <p:origin x="43" y="-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66A7C-8A48-6A27-8212-BE005F4CB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C90DA56-946C-9ECD-08F7-1C45E5A3F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C81309-C530-ED50-F856-76887897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E77FEA-1F72-1026-FC58-92482505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141C0-3CD9-5CC9-AE31-5D772BF5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61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B7254-E9F6-3569-B9E4-BFA33179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96CB6D-D99E-99EA-F6F7-BF6A8F43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F5A9C6-F859-297C-FC53-4543403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E42D89-3A65-5AB2-9D68-B65CC323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CBB7E6-F414-DE92-CC8C-68C77313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821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AD2634-7C88-3ABA-01B0-0D6545861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1C1F98A-C8BB-5AA4-59BE-C42D2943C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17149B-1F21-7CC1-D95E-AA42EFC8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E0EF48-6EF7-031A-9A6B-768F06B8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D2A663-7EF2-FB4F-A6F8-B3BD0A98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92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EFBCA-26A9-0506-3932-EF59D44A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68E784-75C7-D4D5-299D-408BCB363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EEF307-41B3-EC64-A75F-B3232DE0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34121-1AB5-6F27-7D7D-0B8F56E0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0B74F9-F869-7C0B-9DFB-9D2AF986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2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FBCC-08C9-9C8A-3E34-C22C16C9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A21FBB-7EAA-BD27-0622-71F7DB4C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1DFE6-AB93-4777-7E1D-FCFD3474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2433A0-A338-B53D-0620-C2315AD5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123280-60B3-F935-20E2-875D642E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72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2855D-CA36-2611-0870-B4AAAE86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2F0E4F-03C6-8E13-D7A8-71805A6CA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005C17-BD1C-E544-5BFF-2CEED0B8A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E6CF124-0F7B-0070-2C3D-3E2540E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4DABA0-3ADD-3D04-C68C-E0724B55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4FC856-04EB-177F-918F-3AB30180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1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CB225-F4EF-07EC-281C-8360CB88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799207-EFCB-4768-1030-58CA5DE83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E35489-7C52-6B1D-3D04-C0E9C98BC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4C79CC-4166-E7BE-1E22-A650E197C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3BD73CB-2F46-C12B-01BA-D975373BD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870891F-FFF5-DDAC-CF36-4DE0E1EA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ED3109-7808-3583-68E7-275FABB5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82736D2-5BAA-EF65-6B6D-0612F6EA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8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DF3EB-208C-0547-309B-DC7CDFF1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D6AFC5C-A999-4901-83E5-A4107A38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EEEC0-6EE8-AAEA-C324-846FA682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4216E8-4370-BE0F-DD0D-DCE6ADDE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9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1C0DD9D-2C67-70E2-9736-F1C90D26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941CB25-B570-868D-CA0D-6C3614A6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0E91FF7-07EF-DDED-4AE2-0839DCF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41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7199B-AA72-CCDD-06F3-3DA24080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901F7-A014-67CC-07C3-AE90E86D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D0D857-C1C0-CF8B-083E-CA6E70AC6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BE0A40-36A3-5AFC-99F6-33670AEE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D7EF84-2EC5-050E-285C-DCBBE99B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6F522C-676D-E043-978B-40FAA547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65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2BC53-7189-2449-ACA8-6103EA10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7CB2473-4310-AA4F-18F7-B3F2DC1DA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02BAA06-8A96-7826-350E-E7749DB4D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8E96C-5398-E530-8552-9903BB5B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F27A65-8992-84EA-AE0D-54394BFC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C48FA4-F4C8-D0C3-D59A-628899F1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0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930517-DED2-20E7-7639-13FD782E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A8B771A-B94D-3AB2-08B3-0DEE28CF9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87E464-9CAA-6808-4FC3-DFC5C7AF9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256D-84C9-4301-9096-6386A85EEE36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88FA4F-5DD1-C6DE-127C-F8E8B187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905583-E8D7-86EC-B718-663AABC0A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5B40-B953-44F7-AFCF-E490AB512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6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CBD97856-9E56-DD96-ACAC-5932B4B65B79}"/>
              </a:ext>
            </a:extLst>
          </p:cNvPr>
          <p:cNvSpPr/>
          <p:nvPr/>
        </p:nvSpPr>
        <p:spPr>
          <a:xfrm>
            <a:off x="1844357" y="2803207"/>
            <a:ext cx="8503285" cy="1251585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Виробничо-перекладацька практика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B993F-1068-2427-0A7F-E9747FE1883B}"/>
              </a:ext>
            </a:extLst>
          </p:cNvPr>
          <p:cNvSpPr txBox="1"/>
          <p:nvPr/>
        </p:nvSpPr>
        <p:spPr>
          <a:xfrm>
            <a:off x="7569200" y="4363879"/>
            <a:ext cx="462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Виконала: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Студенка 4 курсу, групи ФПА-19-1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Яремчук Дарія Василівна</a:t>
            </a:r>
          </a:p>
          <a:p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Керівник практики: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Кандидат філологічних наук, доцент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Купчишина Юлія Анатоліївна</a:t>
            </a: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C25EF-9256-0EED-9479-115D3900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7" y="425795"/>
            <a:ext cx="2676880" cy="20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2F405-DC39-BF96-EEE9-2C3F36A19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6" t="10744" r="26895" b="8349"/>
          <a:stretch/>
        </p:blipFill>
        <p:spPr>
          <a:xfrm>
            <a:off x="490596" y="1122755"/>
            <a:ext cx="5411742" cy="5437844"/>
          </a:xfrm>
          <a:prstGeom prst="roundRect">
            <a:avLst>
              <a:gd name="adj" fmla="val 4364"/>
            </a:avLst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6B0353-0E34-8AAC-A53C-8D3DFC43A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8" t="10227" r="24054" b="7702"/>
          <a:stretch/>
        </p:blipFill>
        <p:spPr>
          <a:xfrm>
            <a:off x="6099511" y="1110055"/>
            <a:ext cx="5815233" cy="5437844"/>
          </a:xfrm>
          <a:prstGeom prst="roundRect">
            <a:avLst>
              <a:gd name="adj" fmla="val 4096"/>
            </a:avLst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6E65DE0-6781-FB8D-DA9C-30A1930BD28C}"/>
              </a:ext>
            </a:extLst>
          </p:cNvPr>
          <p:cNvSpPr/>
          <p:nvPr/>
        </p:nvSpPr>
        <p:spPr>
          <a:xfrm>
            <a:off x="2110956" y="195580"/>
            <a:ext cx="7970088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Словник (частина)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03E38E-D7F9-48C6-8CD8-E2A119B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" y="206354"/>
            <a:ext cx="1100370" cy="8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F67F76A-3F5D-30E8-0FE5-B17FA56340EA}"/>
              </a:ext>
            </a:extLst>
          </p:cNvPr>
          <p:cNvSpPr/>
          <p:nvPr/>
        </p:nvSpPr>
        <p:spPr>
          <a:xfrm>
            <a:off x="2110956" y="195580"/>
            <a:ext cx="7970088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entury Gothic" panose="020B0502020202020204" pitchFamily="34" charset="0"/>
              </a:rPr>
              <a:t>Відгук та оцінка від установи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A24EF-C2FF-73F3-D559-3C4128D4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8" y="227966"/>
            <a:ext cx="881246" cy="7778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D5217-F370-2AB6-21D1-EE5B8D18A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29" y="1196113"/>
            <a:ext cx="4843341" cy="5466307"/>
          </a:xfrm>
          <a:prstGeom prst="roundRect">
            <a:avLst>
              <a:gd name="adj" fmla="val 2736"/>
            </a:avLst>
          </a:prstGeom>
        </p:spPr>
      </p:pic>
    </p:spTree>
    <p:extLst>
      <p:ext uri="{BB962C8B-B14F-4D97-AF65-F5344CB8AC3E}">
        <p14:creationId xmlns:p14="http://schemas.microsoft.com/office/powerpoint/2010/main" val="14684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B934728-1109-929A-875B-093397ED4550}"/>
              </a:ext>
            </a:extLst>
          </p:cNvPr>
          <p:cNvSpPr/>
          <p:nvPr/>
        </p:nvSpPr>
        <p:spPr>
          <a:xfrm>
            <a:off x="3152459" y="2611121"/>
            <a:ext cx="5887085" cy="137160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ACCAC-BDF2-4100-697E-36605EC28CA7}"/>
              </a:ext>
            </a:extLst>
          </p:cNvPr>
          <p:cNvSpPr txBox="1"/>
          <p:nvPr/>
        </p:nvSpPr>
        <p:spPr>
          <a:xfrm>
            <a:off x="3048000" y="2089000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uk-U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ДЯКУЮ ЗА УВАГУ!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Бережіть себе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&lt;</a:t>
            </a:r>
            <a:r>
              <a:rPr lang="uk-U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A50C26-AD0F-4B57-28E2-83606E91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3429000"/>
            <a:ext cx="3290391" cy="32903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5ABC8F-64F0-D8F0-68A6-95E027E0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6" y="92739"/>
            <a:ext cx="2737882" cy="27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BA453A89-C705-37AA-F591-C9CF9C7BD55E}"/>
              </a:ext>
            </a:extLst>
          </p:cNvPr>
          <p:cNvSpPr/>
          <p:nvPr/>
        </p:nvSpPr>
        <p:spPr>
          <a:xfrm>
            <a:off x="1484630" y="429260"/>
            <a:ext cx="9222740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Комунальна установа Хмельницької міської ради 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«Агенція розвитку Хмельницького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20A6E3-1F57-D41D-CEAA-F886F3D4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59"/>
          <a:stretch/>
        </p:blipFill>
        <p:spPr>
          <a:xfrm>
            <a:off x="1484630" y="1536947"/>
            <a:ext cx="3507087" cy="4678184"/>
          </a:xfrm>
          <a:prstGeom prst="roundRect">
            <a:avLst>
              <a:gd name="adj" fmla="val 3413"/>
            </a:avLst>
          </a:prstGeom>
          <a:ln>
            <a:noFill/>
          </a:ln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251F8A-FEE5-C361-B37D-067A27BEA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4" y="1537757"/>
            <a:ext cx="3636555" cy="4677374"/>
          </a:xfrm>
          <a:prstGeom prst="roundRect">
            <a:avLst>
              <a:gd name="adj" fmla="val 3286"/>
            </a:avLst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105AD4-1AD9-89C6-764A-F3FA2E0B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98" y="3130609"/>
            <a:ext cx="1551334" cy="1112521"/>
          </a:xfrm>
          <a:prstGeom prst="rect">
            <a:avLst/>
          </a:prstGeom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22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8E32FA5-005A-1B7C-1841-3B7D7E0B0549}"/>
              </a:ext>
            </a:extLst>
          </p:cNvPr>
          <p:cNvSpPr/>
          <p:nvPr/>
        </p:nvSpPr>
        <p:spPr>
          <a:xfrm>
            <a:off x="1383028" y="261749"/>
            <a:ext cx="9222740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Матеріали для перекладу: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B59CD43-03F9-1FD2-2A71-AD1BC77A4D32}"/>
              </a:ext>
            </a:extLst>
          </p:cNvPr>
          <p:cNvSpPr/>
          <p:nvPr/>
        </p:nvSpPr>
        <p:spPr>
          <a:xfrm>
            <a:off x="1484628" y="1626572"/>
            <a:ext cx="4224020" cy="1938992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43F558B-A0E0-BC42-97F9-E6C55CFEC12D}"/>
              </a:ext>
            </a:extLst>
          </p:cNvPr>
          <p:cNvSpPr/>
          <p:nvPr/>
        </p:nvSpPr>
        <p:spPr>
          <a:xfrm>
            <a:off x="6306182" y="1611630"/>
            <a:ext cx="4224022" cy="1938992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885AF-2E0F-4D07-9532-85326730C95B}"/>
              </a:ext>
            </a:extLst>
          </p:cNvPr>
          <p:cNvSpPr txBox="1"/>
          <p:nvPr/>
        </p:nvSpPr>
        <p:spPr>
          <a:xfrm>
            <a:off x="1484626" y="1385133"/>
            <a:ext cx="4224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 англійської на українську:</a:t>
            </a:r>
          </a:p>
          <a:p>
            <a:pPr algn="ctr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Sheffield City Council Delivery Plan for 2022-2023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uk-UA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D4FE9-6B51-A9E3-0534-43746BFA2D54}"/>
              </a:ext>
            </a:extLst>
          </p:cNvPr>
          <p:cNvSpPr txBox="1"/>
          <p:nvPr/>
        </p:nvSpPr>
        <p:spPr>
          <a:xfrm>
            <a:off x="6500811" y="1692910"/>
            <a:ext cx="3834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 української на англійську: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Стратегічний план розвитку Хмельницької міської територіальної громади на 2021-2025 роки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88C9F406-4D9C-5D66-09E4-26877653203C}"/>
              </a:ext>
            </a:extLst>
          </p:cNvPr>
          <p:cNvSpPr/>
          <p:nvPr/>
        </p:nvSpPr>
        <p:spPr>
          <a:xfrm>
            <a:off x="3882389" y="4332941"/>
            <a:ext cx="4224021" cy="2231827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10290-9393-CC90-69F4-921B794F7AF0}"/>
              </a:ext>
            </a:extLst>
          </p:cNvPr>
          <p:cNvSpPr txBox="1"/>
          <p:nvPr/>
        </p:nvSpPr>
        <p:spPr>
          <a:xfrm>
            <a:off x="3882388" y="4349482"/>
            <a:ext cx="4224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Додаткове завдання від установи: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Проаналізувати сайти міст-побратимів Хмельницького та знайти 5 прикладів інновацій, які можна здійснити у Хмельницькому.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E54321-6A67-B132-ABEF-3896A145B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34" y="3769912"/>
            <a:ext cx="2946081" cy="2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4B6967A-46C5-DA75-81F4-E7A85CF425BE}"/>
              </a:ext>
            </a:extLst>
          </p:cNvPr>
          <p:cNvSpPr/>
          <p:nvPr/>
        </p:nvSpPr>
        <p:spPr>
          <a:xfrm>
            <a:off x="1484630" y="332130"/>
            <a:ext cx="9222740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Короткий підсумок мого досвіду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8A012-2B6A-004F-6EF6-7774A4F69D96}"/>
              </a:ext>
            </a:extLst>
          </p:cNvPr>
          <p:cNvSpPr txBox="1"/>
          <p:nvPr/>
        </p:nvSpPr>
        <p:spPr>
          <a:xfrm>
            <a:off x="1383028" y="2199806"/>
            <a:ext cx="47909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Легкі моменти:</a:t>
            </a:r>
          </a:p>
          <a:p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Хороша командна робота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Відносна простота викладу текстів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Відсутність надмірної кількості термінів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Цікавий зміст документів</a:t>
            </a:r>
          </a:p>
          <a:p>
            <a:pPr marL="342900" indent="-342900">
              <a:buFontTx/>
              <a:buChar char="-"/>
            </a:pPr>
            <a:endParaRPr lang="uk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19EBA-7D38-6B21-B12F-C645885F657C}"/>
              </a:ext>
            </a:extLst>
          </p:cNvPr>
          <p:cNvSpPr txBox="1"/>
          <p:nvPr/>
        </p:nvSpPr>
        <p:spPr>
          <a:xfrm>
            <a:off x="6394883" y="2199806"/>
            <a:ext cx="5080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Труднощі:</a:t>
            </a:r>
          </a:p>
          <a:p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тексту у таблицях та діаграмах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Велика кількість власних назв, які не завжди можна просто транслітерувати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Багато самостійної дослідницької роботи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757D6BB-BC91-CCB9-E621-F84CD7753770}"/>
              </a:ext>
            </a:extLst>
          </p:cNvPr>
          <p:cNvCxnSpPr>
            <a:cxnSpLocks/>
          </p:cNvCxnSpPr>
          <p:nvPr/>
        </p:nvCxnSpPr>
        <p:spPr>
          <a:xfrm>
            <a:off x="6096000" y="1793289"/>
            <a:ext cx="0" cy="3675356"/>
          </a:xfrm>
          <a:prstGeom prst="line">
            <a:avLst/>
          </a:prstGeom>
          <a:ln>
            <a:solidFill>
              <a:srgbClr val="F8B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44BB93-5E81-E5D7-87FE-5F3AE60A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4822929"/>
            <a:ext cx="1351293" cy="17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7B3440-C6A1-FD8D-B986-17AC7BD300A5}"/>
              </a:ext>
            </a:extLst>
          </p:cNvPr>
          <p:cNvSpPr/>
          <p:nvPr/>
        </p:nvSpPr>
        <p:spPr>
          <a:xfrm>
            <a:off x="1383028" y="417175"/>
            <a:ext cx="9222740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Труднощі у перекладі з англійської на українську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DF13-967C-2C5A-7AFF-DC7C1C3782BE}"/>
              </a:ext>
            </a:extLst>
          </p:cNvPr>
          <p:cNvSpPr txBox="1"/>
          <p:nvPr/>
        </p:nvSpPr>
        <p:spPr>
          <a:xfrm>
            <a:off x="1383028" y="1646611"/>
            <a:ext cx="9222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термінів, абревіатур:</a:t>
            </a:r>
          </a:p>
          <a:p>
            <a:pPr algn="just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End-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-end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communication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зв’язок типу «відділ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клієнт». </a:t>
            </a: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Revs&amp;Bens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– система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доходів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пільг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 (Instant Messages)  –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система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обміну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миттєвими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повідомленнями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FTE (full-time equivalent)  –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повна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зайнятість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RAG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rating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–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система оцінювання Світлофор (або ЧЖЗ)</a:t>
            </a:r>
          </a:p>
          <a:p>
            <a:pPr algn="just"/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SARs (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Subject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access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Requests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   –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Запит на доступ до публічної інформації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36F0D1-9FA1-61EC-FFAA-9497FE7C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72" y="417175"/>
            <a:ext cx="793008" cy="7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1DF13-967C-2C5A-7AFF-DC7C1C3782BE}"/>
              </a:ext>
            </a:extLst>
          </p:cNvPr>
          <p:cNvSpPr txBox="1"/>
          <p:nvPr/>
        </p:nvSpPr>
        <p:spPr>
          <a:xfrm>
            <a:off x="1383028" y="1074509"/>
            <a:ext cx="9222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складних речень: </a:t>
            </a:r>
          </a:p>
          <a:p>
            <a:pPr algn="just"/>
            <a:endParaRPr lang="uk-UA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Capitalising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Sheffield’s opportunities and assets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support the city’s long-term success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as part of our longer-term goals and ambitions, there are several important ongoing areas of work – such as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commitment to addressing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Climate Change and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work that we are doing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the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Local Plan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where we need to accelerate our progress over the year ahead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Використов</a:t>
            </a:r>
            <a:r>
              <a:rPr lang="uk-UA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увати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можливості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активи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Шеффілда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для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підтримки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розвитку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міста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довгостроковій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перспективі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рамках наших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довгострокових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цілей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амбіцій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існує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кілька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важливих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актуальних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напрямків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роботи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До прикладу, наше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бажанння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боротись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зі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зміною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клімату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працювати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Планом локального розвитку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Адже, саме в цих сферах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повинні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прис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корити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наш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прогрес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наступному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році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1AE34-4200-7DE5-15D8-78CC90EE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7" y="1074509"/>
            <a:ext cx="1168741" cy="11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7B3440-C6A1-FD8D-B986-17AC7BD300A5}"/>
              </a:ext>
            </a:extLst>
          </p:cNvPr>
          <p:cNvSpPr/>
          <p:nvPr/>
        </p:nvSpPr>
        <p:spPr>
          <a:xfrm>
            <a:off x="1383028" y="261749"/>
            <a:ext cx="9222740" cy="810260"/>
          </a:xfrm>
          <a:prstGeom prst="round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Труднощі у перекладі з української на англійську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DF13-967C-2C5A-7AFF-DC7C1C3782BE}"/>
              </a:ext>
            </a:extLst>
          </p:cNvPr>
          <p:cNvSpPr txBox="1"/>
          <p:nvPr/>
        </p:nvSpPr>
        <p:spPr>
          <a:xfrm>
            <a:off x="1383028" y="1229360"/>
            <a:ext cx="92227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термінів:</a:t>
            </a:r>
          </a:p>
          <a:p>
            <a:pPr algn="just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Аналіз відношення витрат до прибутку –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Cost-benefit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analysis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Принцип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єдиного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вікна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one-stop shop principle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Рентабельність –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profitability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Фірмова торгівля –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branded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trade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Комплексний благоустрій –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Comprehensive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improvement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Земельний кадастр – 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Land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register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Водопостачання та водовідведення –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water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supply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sewerage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Водосховище – 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Reservoir </a:t>
            </a: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7EE5E-B5DF-0A75-15A9-6DC65A55F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72" y="261749"/>
            <a:ext cx="810260" cy="8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3BDF6-AAD4-93E2-4F8E-5D736461082A}"/>
              </a:ext>
            </a:extLst>
          </p:cNvPr>
          <p:cNvSpPr txBox="1"/>
          <p:nvPr/>
        </p:nvSpPr>
        <p:spPr>
          <a:xfrm>
            <a:off x="1381507" y="1533010"/>
            <a:ext cx="10608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назв компаній та заводів:</a:t>
            </a:r>
            <a:endParaRPr lang="uk-UA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uk-UA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ТДВ «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Хмельницький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завод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будівельних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матеріалів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Khmelnytskyi Plant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Building Materials ALC </a:t>
            </a:r>
          </a:p>
          <a:p>
            <a:endParaRPr lang="de-D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ПрАТ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«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Хмельницька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макаронна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фабрика»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Khmelnytskyi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Macaronna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DE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fabryka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PJSC</a:t>
            </a:r>
          </a:p>
          <a:p>
            <a:endParaRPr lang="de-D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ТОВ «Швейна фабрика АРЖЕН»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ARJEN Clothing Factory LLC</a:t>
            </a:r>
          </a:p>
          <a:p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ТОВ «Європа-Експорт плюс»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Europe-Export plus Ltd.</a:t>
            </a:r>
          </a:p>
          <a:p>
            <a:endParaRPr lang="uk-UA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48CCDA-7F9F-0105-2371-7A3F6E8B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6" y="1533010"/>
            <a:ext cx="1168741" cy="11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1DF13-967C-2C5A-7AFF-DC7C1C3782BE}"/>
              </a:ext>
            </a:extLst>
          </p:cNvPr>
          <p:cNvSpPr txBox="1"/>
          <p:nvPr/>
        </p:nvSpPr>
        <p:spPr>
          <a:xfrm>
            <a:off x="1425895" y="612844"/>
            <a:ext cx="93402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Переклад речень:</a:t>
            </a:r>
          </a:p>
          <a:p>
            <a:pPr algn="just"/>
            <a:r>
              <a:rPr lang="uk-U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території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громади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розташовано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близько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60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поверхневих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водних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об’єктів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до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найбільших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відносяться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річки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Південний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Буг,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Самець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Кудрянка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), Плоска, Вовк.</a:t>
            </a:r>
          </a:p>
          <a:p>
            <a:pPr algn="just"/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About 60 surface water bodies are located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the territory of the community.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Pivdennyi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Buh,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Samets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Kudryanka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),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Ploska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and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Vovk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rivers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the largest ones. </a:t>
            </a: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результатами дослідження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Міжнародної організації </a:t>
            </a:r>
            <a:r>
              <a:rPr lang="de-D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USAID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та Інституту економічних досліджень та політичних консультацій місто визнано лідером рейтингу «Індекс конкурентоспроможності міст України 2019/2020»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USAID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the Institute for Economic Research and Policy Consulting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study recognises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the city as the leader of the 2019/2020 Ukrainian Cities Competitiveness Index. 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871DDD0D-E8A2-8C48-5423-508237657FE9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1425895" y="3582888"/>
            <a:ext cx="9340209" cy="0"/>
          </a:xfrm>
          <a:prstGeom prst="line">
            <a:avLst/>
          </a:prstGeom>
          <a:ln>
            <a:solidFill>
              <a:srgbClr val="F8B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782E62-B359-08FC-11E6-843605784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4" y="612844"/>
            <a:ext cx="1168741" cy="11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2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566</Words>
  <Application>Microsoft Office PowerPoint</Application>
  <PresentationFormat>Широкий екран</PresentationFormat>
  <Paragraphs>93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Daria Yaremchuk</dc:creator>
  <cp:lastModifiedBy>Daria Yaremchuk</cp:lastModifiedBy>
  <cp:revision>8</cp:revision>
  <dcterms:created xsi:type="dcterms:W3CDTF">2023-03-04T11:08:50Z</dcterms:created>
  <dcterms:modified xsi:type="dcterms:W3CDTF">2023-03-13T20:43:20Z</dcterms:modified>
</cp:coreProperties>
</file>